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87"/>
    <a:srgbClr val="0E1296"/>
    <a:srgbClr val="3D2FC1"/>
    <a:srgbClr val="1E1B38"/>
    <a:srgbClr val="FFB53E"/>
    <a:srgbClr val="FFA21E"/>
    <a:srgbClr val="DADDEF"/>
    <a:srgbClr val="3C2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61"/>
    <p:restoredTop sz="94694"/>
  </p:normalViewPr>
  <p:slideViewPr>
    <p:cSldViewPr snapToGrid="0" snapToObjects="1">
      <p:cViewPr>
        <p:scale>
          <a:sx n="71" d="100"/>
          <a:sy n="71" d="100"/>
        </p:scale>
        <p:origin x="1424" y="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59E88-EF16-5C4B-B0AD-89932014244B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D93E0-BABE-CB4C-9E4A-580E8CC37F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43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D93E0-BABE-CB4C-9E4A-580E8CC37F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75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B300F-5613-5543-B3E0-F07867C0B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E6C826-4F3C-874F-B452-A9FE8A28A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C348B9-7E13-284B-B412-D4F27211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614357-7CFA-C549-A1CF-B08BFF736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986323-368B-AA41-B8BB-82F1D1F3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1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574C4E-A6A5-B546-BF0B-186FA955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73E4EA-29AE-E645-B9D4-0EB7773E6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A564C9-E259-5A4C-AFB7-626B3B99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A5C5AD-14F8-7946-A565-E5566E7E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0AA249-A3E9-204D-9167-C019C62B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26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AD934E-6915-354F-8564-569A2E84F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018551-F9D4-844F-B138-F8328901F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904D61-88F3-084E-BF8E-1B142ED36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F2C41-C340-124E-B833-CBBE4A5A0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4DED9B-A265-F142-B178-C7AD3111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50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93FDC3-04A9-3542-BDC2-641E429D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948B32-8A28-C941-B528-53AC65CD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1BA2E0-3DDB-BF4D-BA04-5B0B4763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FD1E95-B527-4F40-8537-A98B84569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C170AF-1370-054B-8AA6-D97BBDEF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9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E73B4C-EA50-3B40-BE36-9AB2FFB8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989A5B-F2C7-D747-9049-43B51E78E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2C3A42-FC45-B345-A870-8E5393BD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13CE28-6C90-EC48-8B6F-0CEF07E2F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D47A6-1EA0-5847-8D06-C5241F67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45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4FE2F3-4873-8449-A53C-CE10F9E3B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78CEDF-BA1C-2841-9422-C611B18DB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DB2C90-8CE5-0A47-B0C6-79798ECCE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25A663-86F3-F547-9284-0D8BF763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40062D-C336-CB47-A107-F53D5237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3C449-A95E-BA41-B0A2-EB823699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21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1A0CED-AD3C-4343-A235-1A97FF19A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55F194-F0EE-D74C-A712-9ED3FCB0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C9DD6D-7F7F-A443-A617-3C8C73F74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00613F-B7BB-3D44-A20E-632844FAF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FC286A-A7F9-2A4C-BDEB-62A7CA7EA3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78F16F4-05AE-0A46-BCF9-B77EF875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0A5606-8965-9840-9B61-BAA7C7D4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7D38BF4-C488-8F42-9A36-2C2C3F75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30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4017D-BDB9-F44F-86FE-0B14ABEAC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BFAC01-51D9-0E48-AD05-722BD8BB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30FA4F-D6DB-4142-BAA1-7F2776A7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1E0D89-47A5-4848-8720-AB636EFE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2C85D7-2E2F-324B-AE38-F3AFE959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2B5D30-D154-A844-B776-0CEE45B8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3D063F-CC00-A844-9FAF-D826FBD96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29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D8383-E01B-9F44-94F5-CC48D91C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124D34-030F-0146-B3C7-BA089FD10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1A6622-11CC-384F-A515-28B37F535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E490CB-00DD-C44F-A976-2FAE9A1A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816CB7-5DE2-E045-840F-8CF1DFA3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F2FB20-276F-DE44-85E2-D1A73756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37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8C050E-FEAA-984E-B88C-267954ED7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3C5D44-1B81-DC41-83BF-F1B8B58C3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D26806-40EA-284B-A198-5F2B86F83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56F9B9-E5DC-8A41-9492-24A4B4A8C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693D04-079E-BA4C-AAEB-FB409B17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2A3446-DAC8-D941-AFD6-6BE09029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90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3C43211-C7F9-374F-BF37-2C9B0724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21BB8E-9A2E-5845-BDA3-2E1C0C8D3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0BED22-704E-2E46-86F9-2EC652B54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1140-8F4C-8E4A-982B-5C139F647422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B7006D-9560-CC48-95A2-6CEEA3FE6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A8FCD3-F49E-6E43-8571-410608F8F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BEB7-B55E-0A40-8F2E-0B0583D59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8522548D-919A-7E49-A749-158191661F24}"/>
              </a:ext>
            </a:extLst>
          </p:cNvPr>
          <p:cNvSpPr/>
          <p:nvPr/>
        </p:nvSpPr>
        <p:spPr>
          <a:xfrm>
            <a:off x="185867" y="158746"/>
            <a:ext cx="2553710" cy="6489214"/>
          </a:xfrm>
          <a:prstGeom prst="roundRect">
            <a:avLst>
              <a:gd name="adj" fmla="val 5612"/>
            </a:avLst>
          </a:prstGeom>
          <a:gradFill flip="none" rotWithShape="1">
            <a:gsLst>
              <a:gs pos="0">
                <a:srgbClr val="1E4887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Nunito" pitchFamily="2" charset="77"/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892854F1-021B-F94C-80FE-347BDCF7ACB8}"/>
              </a:ext>
            </a:extLst>
          </p:cNvPr>
          <p:cNvSpPr/>
          <p:nvPr/>
        </p:nvSpPr>
        <p:spPr>
          <a:xfrm flipH="1">
            <a:off x="1626749" y="5603180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5F5C65B-FC2A-D241-BB02-DCC9D96B658E}"/>
              </a:ext>
            </a:extLst>
          </p:cNvPr>
          <p:cNvSpPr/>
          <p:nvPr/>
        </p:nvSpPr>
        <p:spPr>
          <a:xfrm>
            <a:off x="284021" y="5513438"/>
            <a:ext cx="14217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Nunito" pitchFamily="2" charset="77"/>
              </a:rPr>
              <a:t>Technophile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4D8305A-A5AB-A045-B83D-55E93D0AC411}"/>
              </a:ext>
            </a:extLst>
          </p:cNvPr>
          <p:cNvSpPr/>
          <p:nvPr/>
        </p:nvSpPr>
        <p:spPr>
          <a:xfrm>
            <a:off x="284021" y="5813385"/>
            <a:ext cx="14217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Nunito" pitchFamily="2" charset="77"/>
              </a:rPr>
              <a:t>Décisionnaire</a:t>
            </a: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19FC4EC6-1DD7-CC49-9245-0F6327871FD0}"/>
              </a:ext>
            </a:extLst>
          </p:cNvPr>
          <p:cNvSpPr/>
          <p:nvPr/>
        </p:nvSpPr>
        <p:spPr>
          <a:xfrm flipH="1">
            <a:off x="1620978" y="5921423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DBB7875-D077-0E4E-8A4F-EC5A858AF56D}"/>
              </a:ext>
            </a:extLst>
          </p:cNvPr>
          <p:cNvSpPr/>
          <p:nvPr/>
        </p:nvSpPr>
        <p:spPr>
          <a:xfrm>
            <a:off x="270714" y="6167556"/>
            <a:ext cx="14217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Nunito" pitchFamily="2" charset="77"/>
              </a:rPr>
              <a:t>Négociateur</a:t>
            </a: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A0EAD163-3A23-2E49-851C-A57FDB5C03E2}"/>
              </a:ext>
            </a:extLst>
          </p:cNvPr>
          <p:cNvSpPr/>
          <p:nvPr/>
        </p:nvSpPr>
        <p:spPr>
          <a:xfrm flipH="1">
            <a:off x="1620978" y="6239665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473B913E-FCE2-2E43-9CEB-4F8312AEE2C6}"/>
              </a:ext>
            </a:extLst>
          </p:cNvPr>
          <p:cNvSpPr/>
          <p:nvPr/>
        </p:nvSpPr>
        <p:spPr>
          <a:xfrm flipH="1">
            <a:off x="1842959" y="6239665"/>
            <a:ext cx="142874" cy="14287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AC2785C2-C323-9740-BF4E-F9A9224DE682}"/>
              </a:ext>
            </a:extLst>
          </p:cNvPr>
          <p:cNvSpPr/>
          <p:nvPr/>
        </p:nvSpPr>
        <p:spPr>
          <a:xfrm flipH="1">
            <a:off x="2064940" y="6239665"/>
            <a:ext cx="142874" cy="14287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96E022E3-4936-974E-B3CA-D38586FA894A}"/>
              </a:ext>
            </a:extLst>
          </p:cNvPr>
          <p:cNvSpPr/>
          <p:nvPr/>
        </p:nvSpPr>
        <p:spPr>
          <a:xfrm flipH="1">
            <a:off x="2286921" y="6239665"/>
            <a:ext cx="142874" cy="14287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31" name="Rectangle : avec coin arrondi 30">
            <a:extLst>
              <a:ext uri="{FF2B5EF4-FFF2-40B4-BE49-F238E27FC236}">
                <a16:creationId xmlns:a16="http://schemas.microsoft.com/office/drawing/2014/main" id="{63496D06-FA17-7E4A-B7F3-6ABA561E8622}"/>
              </a:ext>
            </a:extLst>
          </p:cNvPr>
          <p:cNvSpPr/>
          <p:nvPr/>
        </p:nvSpPr>
        <p:spPr>
          <a:xfrm>
            <a:off x="8657995" y="1050426"/>
            <a:ext cx="3202971" cy="2827126"/>
          </a:xfrm>
          <a:prstGeom prst="round1Rect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ED6513C0-BCD5-0749-A84A-B53CE96A0434}"/>
              </a:ext>
            </a:extLst>
          </p:cNvPr>
          <p:cNvSpPr/>
          <p:nvPr/>
        </p:nvSpPr>
        <p:spPr>
          <a:xfrm>
            <a:off x="8637329" y="5211801"/>
            <a:ext cx="3202971" cy="1419244"/>
          </a:xfrm>
          <a:prstGeom prst="roundRect">
            <a:avLst/>
          </a:prstGeom>
          <a:solidFill>
            <a:srgbClr val="1E4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ED366A14-856A-9A4A-81EB-802D021E4A26}"/>
              </a:ext>
            </a:extLst>
          </p:cNvPr>
          <p:cNvSpPr/>
          <p:nvPr/>
        </p:nvSpPr>
        <p:spPr>
          <a:xfrm>
            <a:off x="2875046" y="5215345"/>
            <a:ext cx="5607735" cy="14192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7DFDC07-A61A-244D-943B-D7E947BFDA6C}"/>
              </a:ext>
            </a:extLst>
          </p:cNvPr>
          <p:cNvSpPr txBox="1"/>
          <p:nvPr/>
        </p:nvSpPr>
        <p:spPr>
          <a:xfrm>
            <a:off x="2927531" y="316414"/>
            <a:ext cx="8933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1E4887"/>
                </a:solidFill>
                <a:latin typeface="Helvetica" pitchFamily="2" charset="0"/>
                <a:cs typeface="Poppins" pitchFamily="2" charset="77"/>
              </a:rPr>
              <a:t>Insight</a:t>
            </a:r>
          </a:p>
          <a:p>
            <a:pPr algn="ctr"/>
            <a:r>
              <a:rPr lang="fr-FR" sz="1600" b="1" dirty="0">
                <a:solidFill>
                  <a:srgbClr val="1E4887"/>
                </a:solidFill>
                <a:latin typeface="Helvetica" pitchFamily="2" charset="0"/>
                <a:cs typeface="Poppins" pitchFamily="2" charset="77"/>
              </a:rPr>
              <a:t>« </a:t>
            </a:r>
            <a:r>
              <a:rPr lang="fr-FR" sz="1200" b="1" dirty="0">
                <a:solidFill>
                  <a:srgbClr val="1E4887"/>
                </a:solidFill>
                <a:latin typeface="Helvetica" pitchFamily="2" charset="0"/>
                <a:cs typeface="Poppins" pitchFamily="2" charset="77"/>
              </a:rPr>
              <a:t>J’aimerais …. Car il est important pour moi….»</a:t>
            </a:r>
          </a:p>
          <a:p>
            <a:pPr algn="ctr"/>
            <a:endParaRPr lang="fr-FR" sz="1600" i="1" dirty="0">
              <a:solidFill>
                <a:srgbClr val="1E4887"/>
              </a:solidFill>
              <a:latin typeface="Nunito" pitchFamily="2" charset="77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4820F84-B833-0444-9CCC-AFCB4CE6E6E5}"/>
              </a:ext>
            </a:extLst>
          </p:cNvPr>
          <p:cNvSpPr txBox="1"/>
          <p:nvPr/>
        </p:nvSpPr>
        <p:spPr>
          <a:xfrm>
            <a:off x="8908881" y="5288468"/>
            <a:ext cx="2747735" cy="477054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36000" algn="ctr"/>
            <a:r>
              <a:rPr lang="fr-FR" sz="1400" b="1" dirty="0">
                <a:solidFill>
                  <a:schemeClr val="bg1"/>
                </a:solidFill>
                <a:latin typeface="Helvetica" pitchFamily="2" charset="0"/>
              </a:rPr>
              <a:t>Arguments clés</a:t>
            </a:r>
          </a:p>
          <a:p>
            <a:pPr marL="264600" indent="-228600">
              <a:buFont typeface="+mj-lt"/>
              <a:buAutoNum type="arabicPeriod"/>
            </a:pP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Taper ici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F9743F8F-051D-E443-A65E-F835EAE4BB1E}"/>
              </a:ext>
            </a:extLst>
          </p:cNvPr>
          <p:cNvSpPr txBox="1"/>
          <p:nvPr/>
        </p:nvSpPr>
        <p:spPr>
          <a:xfrm>
            <a:off x="2914791" y="5281128"/>
            <a:ext cx="5019156" cy="477054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36000" algn="ctr"/>
            <a:r>
              <a:rPr lang="fr-FR" sz="1400" b="1" dirty="0">
                <a:solidFill>
                  <a:srgbClr val="1E4887"/>
                </a:solidFill>
                <a:latin typeface="Helvetica" pitchFamily="2" charset="0"/>
              </a:rPr>
              <a:t>Besoins et attentes</a:t>
            </a:r>
          </a:p>
          <a:p>
            <a:pPr marL="264600" lvl="0" indent="-228600">
              <a:buFont typeface="+mj-lt"/>
              <a:buAutoNum type="arabicPeriod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Taper ici</a:t>
            </a:r>
          </a:p>
        </p:txBody>
      </p:sp>
      <p:pic>
        <p:nvPicPr>
          <p:cNvPr id="22" name="Image 21" descr="Une image contenant personne, complet&#10;&#10;Description générée automatiquement">
            <a:extLst>
              <a:ext uri="{FF2B5EF4-FFF2-40B4-BE49-F238E27FC236}">
                <a16:creationId xmlns:a16="http://schemas.microsoft.com/office/drawing/2014/main" id="{CD9A9FE0-111B-C447-9135-059F6F83D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99" y="210040"/>
            <a:ext cx="1636445" cy="1888832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79CAD7F2-091E-574C-9773-84D809099280}"/>
              </a:ext>
            </a:extLst>
          </p:cNvPr>
          <p:cNvSpPr/>
          <p:nvPr/>
        </p:nvSpPr>
        <p:spPr>
          <a:xfrm>
            <a:off x="8963438" y="2500132"/>
            <a:ext cx="14217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Réseaux sociaux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CD82F5-8A9C-A147-8854-60998D2B5483}"/>
              </a:ext>
            </a:extLst>
          </p:cNvPr>
          <p:cNvSpPr/>
          <p:nvPr/>
        </p:nvSpPr>
        <p:spPr>
          <a:xfrm>
            <a:off x="8963438" y="2815643"/>
            <a:ext cx="14217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Presse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458160B-AF38-5143-BF36-25E5141BEAF0}"/>
              </a:ext>
            </a:extLst>
          </p:cNvPr>
          <p:cNvSpPr/>
          <p:nvPr/>
        </p:nvSpPr>
        <p:spPr>
          <a:xfrm>
            <a:off x="8963438" y="3131154"/>
            <a:ext cx="14217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Blog</a:t>
            </a: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F713C3FC-E6E2-D84E-9A5E-B0861A960C11}"/>
              </a:ext>
            </a:extLst>
          </p:cNvPr>
          <p:cNvSpPr/>
          <p:nvPr/>
        </p:nvSpPr>
        <p:spPr>
          <a:xfrm flipH="1">
            <a:off x="10720487" y="1927861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E20B9EC5-52DB-7B4C-BF46-B97484F390BB}"/>
              </a:ext>
            </a:extLst>
          </p:cNvPr>
          <p:cNvSpPr/>
          <p:nvPr/>
        </p:nvSpPr>
        <p:spPr>
          <a:xfrm flipH="1">
            <a:off x="10942468" y="1927861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1A7F028-E02A-3543-8D37-DFE19C6F1D96}"/>
              </a:ext>
            </a:extLst>
          </p:cNvPr>
          <p:cNvSpPr/>
          <p:nvPr/>
        </p:nvSpPr>
        <p:spPr>
          <a:xfrm flipH="1">
            <a:off x="11164449" y="1927861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8C0FFBE1-82A1-CF49-9BEA-78B474636CC4}"/>
              </a:ext>
            </a:extLst>
          </p:cNvPr>
          <p:cNvSpPr/>
          <p:nvPr/>
        </p:nvSpPr>
        <p:spPr>
          <a:xfrm flipH="1">
            <a:off x="11386430" y="1927861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EF514FF5-9C1C-694C-8BFF-4DF450B32D5C}"/>
              </a:ext>
            </a:extLst>
          </p:cNvPr>
          <p:cNvSpPr txBox="1"/>
          <p:nvPr/>
        </p:nvSpPr>
        <p:spPr>
          <a:xfrm>
            <a:off x="8986204" y="1180126"/>
            <a:ext cx="2669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1E4887"/>
                </a:solidFill>
                <a:latin typeface="Helvetica" pitchFamily="2" charset="0"/>
              </a:rPr>
              <a:t>Principales sources d’information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32FE6D-82FE-684C-9729-FE97D9D7E8D4}"/>
              </a:ext>
            </a:extLst>
          </p:cNvPr>
          <p:cNvSpPr/>
          <p:nvPr/>
        </p:nvSpPr>
        <p:spPr>
          <a:xfrm>
            <a:off x="8963438" y="2184621"/>
            <a:ext cx="14217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Email/newsletter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91CCB93-D649-0F4C-B2F0-35BD4200A6E4}"/>
              </a:ext>
            </a:extLst>
          </p:cNvPr>
          <p:cNvSpPr/>
          <p:nvPr/>
        </p:nvSpPr>
        <p:spPr>
          <a:xfrm>
            <a:off x="8963438" y="1869110"/>
            <a:ext cx="210812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Evénement/</a:t>
            </a:r>
            <a:r>
              <a:rPr lang="fr-FR" sz="1100" b="1" dirty="0" err="1">
                <a:solidFill>
                  <a:srgbClr val="1E4887"/>
                </a:solidFill>
                <a:latin typeface="Helvetica" pitchFamily="2" charset="0"/>
              </a:rPr>
              <a:t>webinar</a:t>
            </a:r>
            <a:endParaRPr lang="fr-FR" sz="1100" b="1" dirty="0">
              <a:solidFill>
                <a:srgbClr val="1E4887"/>
              </a:solidFill>
              <a:latin typeface="Helvetica" pitchFamily="2" charset="0"/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F7D7F847-8DD0-EE4C-BE62-8F19BF289EFB}"/>
              </a:ext>
            </a:extLst>
          </p:cNvPr>
          <p:cNvSpPr/>
          <p:nvPr/>
        </p:nvSpPr>
        <p:spPr>
          <a:xfrm flipH="1">
            <a:off x="10720487" y="2244120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F9D85235-1DCA-4D43-B1C0-D48B71BA2CC2}"/>
              </a:ext>
            </a:extLst>
          </p:cNvPr>
          <p:cNvSpPr/>
          <p:nvPr/>
        </p:nvSpPr>
        <p:spPr>
          <a:xfrm flipH="1">
            <a:off x="10942468" y="2244120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C592DDA3-DBE8-AC4C-8C85-191AEA542BD9}"/>
              </a:ext>
            </a:extLst>
          </p:cNvPr>
          <p:cNvSpPr/>
          <p:nvPr/>
        </p:nvSpPr>
        <p:spPr>
          <a:xfrm flipH="1">
            <a:off x="11164449" y="2244120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F76B39D2-D4BA-A742-A8E6-507C3B54F2C3}"/>
              </a:ext>
            </a:extLst>
          </p:cNvPr>
          <p:cNvSpPr/>
          <p:nvPr/>
        </p:nvSpPr>
        <p:spPr>
          <a:xfrm flipH="1">
            <a:off x="11386430" y="2244120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C94B98-B179-024F-81C2-B47C2163D2E9}"/>
              </a:ext>
            </a:extLst>
          </p:cNvPr>
          <p:cNvSpPr/>
          <p:nvPr/>
        </p:nvSpPr>
        <p:spPr>
          <a:xfrm>
            <a:off x="8963438" y="3446664"/>
            <a:ext cx="18032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Réseau personnel</a:t>
            </a:r>
            <a:b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</a:br>
            <a:r>
              <a:rPr lang="fr-FR" sz="1100" b="1" dirty="0">
                <a:solidFill>
                  <a:srgbClr val="1E4887"/>
                </a:solidFill>
                <a:latin typeface="Helvetica" pitchFamily="2" charset="0"/>
              </a:rPr>
              <a:t>/professionnel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4827168E-B43A-764E-A193-5D47F7836B2F}"/>
              </a:ext>
            </a:extLst>
          </p:cNvPr>
          <p:cNvSpPr/>
          <p:nvPr/>
        </p:nvSpPr>
        <p:spPr>
          <a:xfrm flipH="1">
            <a:off x="10720487" y="2560379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FCF4ECDB-1614-9940-8A1C-9350B4DC2983}"/>
              </a:ext>
            </a:extLst>
          </p:cNvPr>
          <p:cNvSpPr/>
          <p:nvPr/>
        </p:nvSpPr>
        <p:spPr>
          <a:xfrm flipH="1">
            <a:off x="10942468" y="2560379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6E8BB4AA-D001-084C-BC5A-2E7B9C308D02}"/>
              </a:ext>
            </a:extLst>
          </p:cNvPr>
          <p:cNvSpPr/>
          <p:nvPr/>
        </p:nvSpPr>
        <p:spPr>
          <a:xfrm flipH="1">
            <a:off x="11164449" y="2560379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9584821E-70FA-4F4A-8FD4-2098F35809F7}"/>
              </a:ext>
            </a:extLst>
          </p:cNvPr>
          <p:cNvSpPr/>
          <p:nvPr/>
        </p:nvSpPr>
        <p:spPr>
          <a:xfrm flipH="1">
            <a:off x="11386430" y="2560379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2C4BE4FF-F11F-E349-8388-2D6CCA229991}"/>
              </a:ext>
            </a:extLst>
          </p:cNvPr>
          <p:cNvSpPr/>
          <p:nvPr/>
        </p:nvSpPr>
        <p:spPr>
          <a:xfrm flipH="1">
            <a:off x="10720487" y="3509157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93FEBB58-B4F9-C24A-ABE5-B81D4FEC3A9A}"/>
              </a:ext>
            </a:extLst>
          </p:cNvPr>
          <p:cNvSpPr/>
          <p:nvPr/>
        </p:nvSpPr>
        <p:spPr>
          <a:xfrm flipH="1">
            <a:off x="10942468" y="3509157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3A3D3761-A88E-F144-9891-8F85D9ECE6AD}"/>
              </a:ext>
            </a:extLst>
          </p:cNvPr>
          <p:cNvSpPr/>
          <p:nvPr/>
        </p:nvSpPr>
        <p:spPr>
          <a:xfrm flipH="1">
            <a:off x="11164449" y="3509157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7403D519-3C97-8C43-A60A-FDBC64A12DAF}"/>
              </a:ext>
            </a:extLst>
          </p:cNvPr>
          <p:cNvSpPr/>
          <p:nvPr/>
        </p:nvSpPr>
        <p:spPr>
          <a:xfrm flipH="1">
            <a:off x="11386430" y="3509157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D052BF13-A4CA-AB4F-8CD8-79E9CADDBF04}"/>
              </a:ext>
            </a:extLst>
          </p:cNvPr>
          <p:cNvSpPr/>
          <p:nvPr/>
        </p:nvSpPr>
        <p:spPr>
          <a:xfrm flipH="1">
            <a:off x="10720487" y="2876638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7ECA6C6D-11CF-C948-9C4C-A7D9B22412A3}"/>
              </a:ext>
            </a:extLst>
          </p:cNvPr>
          <p:cNvSpPr/>
          <p:nvPr/>
        </p:nvSpPr>
        <p:spPr>
          <a:xfrm flipH="1">
            <a:off x="10942468" y="2876638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F79E1D0C-57BB-5948-BAA6-3965478D117C}"/>
              </a:ext>
            </a:extLst>
          </p:cNvPr>
          <p:cNvSpPr/>
          <p:nvPr/>
        </p:nvSpPr>
        <p:spPr>
          <a:xfrm flipH="1">
            <a:off x="11164449" y="2876638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0674B68A-5959-B54E-9C7F-47DE469E8B32}"/>
              </a:ext>
            </a:extLst>
          </p:cNvPr>
          <p:cNvSpPr/>
          <p:nvPr/>
        </p:nvSpPr>
        <p:spPr>
          <a:xfrm flipH="1">
            <a:off x="11386430" y="2876638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AA7BF94A-6045-1D49-89B5-BEF9CA1ED067}"/>
              </a:ext>
            </a:extLst>
          </p:cNvPr>
          <p:cNvSpPr/>
          <p:nvPr/>
        </p:nvSpPr>
        <p:spPr>
          <a:xfrm flipH="1">
            <a:off x="10720487" y="3192897"/>
            <a:ext cx="142874" cy="142874"/>
          </a:xfrm>
          <a:prstGeom prst="ellipse">
            <a:avLst/>
          </a:prstGeom>
          <a:solidFill>
            <a:srgbClr val="1E4887"/>
          </a:solidFill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624038F0-6754-CF4B-9385-6554154FA710}"/>
              </a:ext>
            </a:extLst>
          </p:cNvPr>
          <p:cNvSpPr/>
          <p:nvPr/>
        </p:nvSpPr>
        <p:spPr>
          <a:xfrm flipH="1">
            <a:off x="10942468" y="3192897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4FA0BA98-1872-F441-8721-BCE783427796}"/>
              </a:ext>
            </a:extLst>
          </p:cNvPr>
          <p:cNvSpPr/>
          <p:nvPr/>
        </p:nvSpPr>
        <p:spPr>
          <a:xfrm flipH="1">
            <a:off x="11164449" y="3192897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CAB87CB7-23AE-5743-895B-E45AD0BE8FBB}"/>
              </a:ext>
            </a:extLst>
          </p:cNvPr>
          <p:cNvSpPr/>
          <p:nvPr/>
        </p:nvSpPr>
        <p:spPr>
          <a:xfrm flipH="1">
            <a:off x="11386430" y="3192897"/>
            <a:ext cx="142874" cy="142874"/>
          </a:xfrm>
          <a:prstGeom prst="ellipse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C2EBE"/>
              </a:solidFill>
              <a:latin typeface="Nunito" pitchFamily="2" charset="77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B33049C6-BE18-4943-A162-852B0F2A883C}"/>
              </a:ext>
            </a:extLst>
          </p:cNvPr>
          <p:cNvSpPr txBox="1"/>
          <p:nvPr/>
        </p:nvSpPr>
        <p:spPr>
          <a:xfrm>
            <a:off x="2821346" y="1102782"/>
            <a:ext cx="5754880" cy="477054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36000" algn="ctr"/>
            <a:r>
              <a:rPr lang="fr-FR" sz="1400" b="1" dirty="0">
                <a:solidFill>
                  <a:srgbClr val="1E4887"/>
                </a:solidFill>
                <a:latin typeface="Helvetica" pitchFamily="2" charset="0"/>
              </a:rPr>
              <a:t>Biographie</a:t>
            </a:r>
          </a:p>
          <a:p>
            <a:pPr marL="36000" lvl="0"/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Taper ici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CAEDDAFD-CE07-9042-A4C4-921940611F6F}"/>
              </a:ext>
            </a:extLst>
          </p:cNvPr>
          <p:cNvSpPr txBox="1"/>
          <p:nvPr/>
        </p:nvSpPr>
        <p:spPr>
          <a:xfrm>
            <a:off x="636398" y="1651522"/>
            <a:ext cx="1636445" cy="453970"/>
          </a:xfrm>
          <a:prstGeom prst="rect">
            <a:avLst/>
          </a:prstGeom>
          <a:solidFill>
            <a:srgbClr val="1E4887"/>
          </a:solidFill>
        </p:spPr>
        <p:txBody>
          <a:bodyPr wrap="square" numCol="1" spcCol="0" rtlCol="0">
            <a:spAutoFit/>
          </a:bodyPr>
          <a:lstStyle/>
          <a:p>
            <a:pPr marL="36000"/>
            <a:r>
              <a:rPr lang="fr-FR" sz="1250" b="1" dirty="0">
                <a:solidFill>
                  <a:schemeClr val="bg1"/>
                </a:solidFill>
                <a:latin typeface="Helvetica" pitchFamily="2" charset="0"/>
              </a:rPr>
              <a:t>Nom Prénom</a:t>
            </a:r>
          </a:p>
          <a:p>
            <a:pPr marL="36000" lvl="0"/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Fonction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4EC8AC0D-2CC9-734A-B07B-5F24B65C8749}"/>
              </a:ext>
            </a:extLst>
          </p:cNvPr>
          <p:cNvSpPr txBox="1"/>
          <p:nvPr/>
        </p:nvSpPr>
        <p:spPr>
          <a:xfrm>
            <a:off x="265101" y="2188614"/>
            <a:ext cx="2327762" cy="2970044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Âge :</a:t>
            </a: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Localisation :</a:t>
            </a: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 </a:t>
            </a: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Entreprise: </a:t>
            </a:r>
            <a:endParaRPr lang="fr-FR" sz="1100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Taille de l’entreprise :</a:t>
            </a: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 </a:t>
            </a: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Niveau d’études : </a:t>
            </a:r>
            <a:endParaRPr lang="fr-FR" sz="1100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Moteurs :</a:t>
            </a:r>
            <a:br>
              <a:rPr lang="fr-FR" sz="11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innovation, cohérence, besoin de preuves, analyse, simplicité</a:t>
            </a:r>
            <a:br>
              <a:rPr lang="fr-FR" sz="1100" dirty="0">
                <a:solidFill>
                  <a:schemeClr val="bg1"/>
                </a:solidFill>
                <a:latin typeface="Helvetica" pitchFamily="2" charset="0"/>
              </a:rPr>
            </a:br>
            <a:endParaRPr lang="fr-FR" sz="1100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Besoins personnels :</a:t>
            </a:r>
            <a:br>
              <a:rPr lang="fr-FR" sz="11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+ de temps pour vie personnelle</a:t>
            </a:r>
            <a:br>
              <a:rPr lang="fr-FR" sz="1100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+ être acteur du changement</a:t>
            </a:r>
            <a:endParaRPr lang="fr-FR" sz="1100" b="1" dirty="0">
              <a:solidFill>
                <a:schemeClr val="bg1"/>
              </a:solidFill>
              <a:latin typeface="Helvetica" pitchFamily="2" charset="0"/>
            </a:endParaRPr>
          </a:p>
          <a:p>
            <a:endParaRPr lang="fr-FR" sz="1100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fr-FR" sz="1100" b="1" dirty="0">
                <a:solidFill>
                  <a:schemeClr val="bg1"/>
                </a:solidFill>
                <a:latin typeface="Helvetica" pitchFamily="2" charset="0"/>
              </a:rPr>
              <a:t>Journée type : </a:t>
            </a:r>
            <a:br>
              <a:rPr lang="fr-FR" sz="1100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Réunion interne</a:t>
            </a:r>
            <a:br>
              <a:rPr lang="fr-FR" sz="1100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Production opérationnelle</a:t>
            </a:r>
            <a:br>
              <a:rPr lang="fr-FR" sz="1100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sz="1100" dirty="0">
                <a:solidFill>
                  <a:schemeClr val="bg1"/>
                </a:solidFill>
                <a:latin typeface="Helvetica" pitchFamily="2" charset="0"/>
              </a:rPr>
              <a:t>Déjeuner clients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E05D7990-C2E0-9B4B-A1A5-B17EC43075BD}"/>
              </a:ext>
            </a:extLst>
          </p:cNvPr>
          <p:cNvSpPr txBox="1"/>
          <p:nvPr/>
        </p:nvSpPr>
        <p:spPr>
          <a:xfrm>
            <a:off x="2980075" y="3974536"/>
            <a:ext cx="2102427" cy="477054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36000"/>
            <a:r>
              <a:rPr lang="fr-FR" sz="1400" b="1" dirty="0">
                <a:solidFill>
                  <a:srgbClr val="1E4887"/>
                </a:solidFill>
                <a:latin typeface="Helvetica" pitchFamily="2" charset="0"/>
              </a:rPr>
              <a:t>Freins et objections</a:t>
            </a:r>
          </a:p>
          <a:p>
            <a:pPr marL="264600" lvl="0" indent="-228600">
              <a:buFont typeface="+mj-lt"/>
              <a:buAutoNum type="arabicPeriod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Taper ici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A355BC71-A14C-2A4F-B9DE-A4134EBCAA48}"/>
              </a:ext>
            </a:extLst>
          </p:cNvPr>
          <p:cNvSpPr txBox="1"/>
          <p:nvPr/>
        </p:nvSpPr>
        <p:spPr>
          <a:xfrm>
            <a:off x="8821376" y="4050937"/>
            <a:ext cx="2852098" cy="815608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pPr marL="36000" algn="ctr"/>
            <a:r>
              <a:rPr lang="fr-FR" sz="1400" b="1" dirty="0">
                <a:solidFill>
                  <a:srgbClr val="1E4887"/>
                </a:solidFill>
                <a:latin typeface="Helvetica" pitchFamily="2" charset="0"/>
              </a:rPr>
              <a:t>Réseaux sociaux utilisés</a:t>
            </a:r>
          </a:p>
          <a:p>
            <a:pPr marL="264600" lvl="0" indent="-228600">
              <a:buFont typeface="+mj-lt"/>
              <a:buAutoNum type="arabicPeriod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Taper ici</a:t>
            </a:r>
          </a:p>
          <a:p>
            <a:pPr marL="264600" lvl="0" indent="-228600">
              <a:buFont typeface="+mj-lt"/>
              <a:buAutoNum type="arabicPeriod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Taper ici</a:t>
            </a:r>
          </a:p>
          <a:p>
            <a:pPr marL="264600" lvl="0" indent="-228600">
              <a:buFont typeface="+mj-lt"/>
              <a:buAutoNum type="arabicPeriod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Taper ici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2B86D231-B1A6-F847-858F-4E6B8EF15613}"/>
              </a:ext>
            </a:extLst>
          </p:cNvPr>
          <p:cNvSpPr txBox="1"/>
          <p:nvPr/>
        </p:nvSpPr>
        <p:spPr>
          <a:xfrm>
            <a:off x="5878549" y="4014742"/>
            <a:ext cx="2669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1E4887"/>
                </a:solidFill>
                <a:latin typeface="Helvetica" pitchFamily="2" charset="0"/>
              </a:rPr>
              <a:t>Outils les plus utilisés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F7753DCB-DC24-8C46-B66C-FC6548CD4FB4}"/>
              </a:ext>
            </a:extLst>
          </p:cNvPr>
          <p:cNvSpPr txBox="1"/>
          <p:nvPr/>
        </p:nvSpPr>
        <p:spPr>
          <a:xfrm>
            <a:off x="5906450" y="4322519"/>
            <a:ext cx="2669776" cy="769441"/>
          </a:xfrm>
          <a:prstGeom prst="rect">
            <a:avLst/>
          </a:prstGeom>
          <a:noFill/>
        </p:spPr>
        <p:txBody>
          <a:bodyPr wrap="square" numCol="2" spcCol="0" rtlCol="0">
            <a:spAutoFit/>
          </a:bodyPr>
          <a:lstStyle/>
          <a:p>
            <a:pPr marL="321750" indent="-285750">
              <a:buFont typeface="Wingdings" pitchFamily="2" charset="2"/>
              <a:buChar char="§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Excel</a:t>
            </a:r>
          </a:p>
          <a:p>
            <a:pPr marL="321750" indent="-285750">
              <a:buFont typeface="Wingdings" pitchFamily="2" charset="2"/>
              <a:buChar char="§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Outlook</a:t>
            </a:r>
          </a:p>
          <a:p>
            <a:pPr marL="321750" indent="-285750">
              <a:buFont typeface="Wingdings" pitchFamily="2" charset="2"/>
              <a:buChar char="§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Teams</a:t>
            </a:r>
          </a:p>
          <a:p>
            <a:pPr marL="321750" indent="-285750">
              <a:buFont typeface="Wingdings" pitchFamily="2" charset="2"/>
              <a:buChar char="§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Outils internes</a:t>
            </a:r>
          </a:p>
          <a:p>
            <a:pPr marL="321750" indent="-285750">
              <a:buFont typeface="Wingdings" pitchFamily="2" charset="2"/>
              <a:buChar char="§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Google </a:t>
            </a:r>
            <a:r>
              <a:rPr lang="fr-FR" sz="1100" dirty="0" err="1">
                <a:solidFill>
                  <a:srgbClr val="1E4887"/>
                </a:solidFill>
                <a:latin typeface="Helvetica" pitchFamily="2" charset="0"/>
              </a:rPr>
              <a:t>Analytics</a:t>
            </a:r>
            <a:endParaRPr lang="fr-FR" sz="1100" dirty="0">
              <a:solidFill>
                <a:srgbClr val="1E4887"/>
              </a:solidFill>
              <a:latin typeface="Helvetica" pitchFamily="2" charset="0"/>
            </a:endParaRPr>
          </a:p>
          <a:p>
            <a:pPr marL="321750" indent="-285750">
              <a:buFont typeface="Wingdings" pitchFamily="2" charset="2"/>
              <a:buChar char="§"/>
            </a:pPr>
            <a:r>
              <a:rPr lang="fr-FR" sz="1100" dirty="0">
                <a:solidFill>
                  <a:srgbClr val="1E4887"/>
                </a:solidFill>
                <a:latin typeface="Helvetica" pitchFamily="2" charset="0"/>
              </a:rPr>
              <a:t>Suite Adobe</a:t>
            </a:r>
          </a:p>
          <a:p>
            <a:pPr marL="36000"/>
            <a:endParaRPr lang="fr-FR" sz="1100" dirty="0">
              <a:solidFill>
                <a:srgbClr val="1E4887"/>
              </a:solidFill>
              <a:latin typeface="Helvetica" pitchFamily="2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6E64B336-6DEA-4A43-BA96-4A47B6CDF41D}"/>
              </a:ext>
            </a:extLst>
          </p:cNvPr>
          <p:cNvSpPr/>
          <p:nvPr/>
        </p:nvSpPr>
        <p:spPr>
          <a:xfrm flipH="1">
            <a:off x="1846265" y="5921423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9BC82F2D-B1AF-AB4A-ADC6-B466D93E6A05}"/>
              </a:ext>
            </a:extLst>
          </p:cNvPr>
          <p:cNvSpPr/>
          <p:nvPr/>
        </p:nvSpPr>
        <p:spPr>
          <a:xfrm flipH="1">
            <a:off x="2071552" y="5921423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D475209-D10F-8643-843F-EBFBF8BB7B2B}"/>
              </a:ext>
            </a:extLst>
          </p:cNvPr>
          <p:cNvSpPr/>
          <p:nvPr/>
        </p:nvSpPr>
        <p:spPr>
          <a:xfrm flipH="1">
            <a:off x="2296839" y="5921423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C2D19A9A-72A5-3740-8997-3AE44E7E5900}"/>
              </a:ext>
            </a:extLst>
          </p:cNvPr>
          <p:cNvSpPr/>
          <p:nvPr/>
        </p:nvSpPr>
        <p:spPr>
          <a:xfrm flipH="1">
            <a:off x="2068260" y="5603560"/>
            <a:ext cx="142874" cy="14287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93763DD9-181D-094D-8E9A-7E1F07E0C168}"/>
              </a:ext>
            </a:extLst>
          </p:cNvPr>
          <p:cNvSpPr/>
          <p:nvPr/>
        </p:nvSpPr>
        <p:spPr>
          <a:xfrm flipH="1">
            <a:off x="2300173" y="5603560"/>
            <a:ext cx="142874" cy="14287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0B9D51E-5D21-CC43-B5F7-96230C0104D2}"/>
              </a:ext>
            </a:extLst>
          </p:cNvPr>
          <p:cNvSpPr/>
          <p:nvPr/>
        </p:nvSpPr>
        <p:spPr>
          <a:xfrm>
            <a:off x="5878549" y="3974536"/>
            <a:ext cx="2604232" cy="1176141"/>
          </a:xfrm>
          <a:prstGeom prst="rect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EDC2892-7AF8-BA4B-8DEB-69358FB6742F}"/>
              </a:ext>
            </a:extLst>
          </p:cNvPr>
          <p:cNvSpPr/>
          <p:nvPr/>
        </p:nvSpPr>
        <p:spPr>
          <a:xfrm>
            <a:off x="2927530" y="3960681"/>
            <a:ext cx="2775257" cy="1176141"/>
          </a:xfrm>
          <a:prstGeom prst="rect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 : avec coin arrondi 114">
            <a:extLst>
              <a:ext uri="{FF2B5EF4-FFF2-40B4-BE49-F238E27FC236}">
                <a16:creationId xmlns:a16="http://schemas.microsoft.com/office/drawing/2014/main" id="{AA9A5A7D-99F7-1043-86C4-BBE658931A47}"/>
              </a:ext>
            </a:extLst>
          </p:cNvPr>
          <p:cNvSpPr/>
          <p:nvPr/>
        </p:nvSpPr>
        <p:spPr>
          <a:xfrm>
            <a:off x="8657995" y="3974536"/>
            <a:ext cx="3202971" cy="1176141"/>
          </a:xfrm>
          <a:prstGeom prst="round1Rect">
            <a:avLst/>
          </a:prstGeom>
          <a:noFill/>
          <a:ln>
            <a:solidFill>
              <a:srgbClr val="1E48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C0F12E4A-40BE-314C-8FFE-8472673F874B}"/>
              </a:ext>
            </a:extLst>
          </p:cNvPr>
          <p:cNvSpPr/>
          <p:nvPr/>
        </p:nvSpPr>
        <p:spPr>
          <a:xfrm flipH="1">
            <a:off x="1844752" y="5603180"/>
            <a:ext cx="142874" cy="1428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Nunit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59259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131</Words>
  <Application>Microsoft Macintosh PowerPoint</Application>
  <PresentationFormat>Grand écran</PresentationFormat>
  <Paragraphs>43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Nunito</vt:lpstr>
      <vt:lpstr>Wingdings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Henri GROUES</dc:creator>
  <cp:keywords/>
  <dc:description/>
  <cp:lastModifiedBy>Sophie Rohart</cp:lastModifiedBy>
  <cp:revision>45</cp:revision>
  <cp:lastPrinted>2021-02-24T09:12:35Z</cp:lastPrinted>
  <dcterms:created xsi:type="dcterms:W3CDTF">2020-12-09T16:31:17Z</dcterms:created>
  <dcterms:modified xsi:type="dcterms:W3CDTF">2021-11-23T08:22:41Z</dcterms:modified>
  <cp:category/>
</cp:coreProperties>
</file>